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9" r:id="rId3"/>
    <p:sldId id="281" r:id="rId4"/>
    <p:sldId id="295" r:id="rId5"/>
    <p:sldId id="305" r:id="rId6"/>
    <p:sldId id="307" r:id="rId7"/>
    <p:sldId id="306" r:id="rId8"/>
    <p:sldId id="294" r:id="rId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CC"/>
    <a:srgbClr val="973735"/>
    <a:srgbClr val="FF0000"/>
    <a:srgbClr val="00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90" y="-3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55D918-0D48-44D3-9287-CAE1B93EB64A}" type="doc">
      <dgm:prSet loTypeId="urn:microsoft.com/office/officeart/2005/8/layout/pyramid1" loCatId="pyramid" qsTypeId="urn:microsoft.com/office/officeart/2005/8/quickstyle/simple1" qsCatId="simple" csTypeId="urn:microsoft.com/office/officeart/2005/8/colors/accent4_5" csCatId="accent4" phldr="1"/>
      <dgm:spPr/>
    </dgm:pt>
    <dgm:pt modelId="{F014B99B-BC0F-4D51-AA35-03139CBC5BDF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endParaRPr lang="ru-RU" sz="1200" b="1" dirty="0" smtClean="0"/>
        </a:p>
        <a:p>
          <a:endParaRPr lang="ru-RU" sz="1200" b="1" dirty="0" smtClean="0"/>
        </a:p>
        <a:p>
          <a:r>
            <a:rPr lang="ru-RU" sz="1200" b="1" dirty="0" smtClean="0"/>
            <a:t>Федеральный </a:t>
          </a:r>
        </a:p>
        <a:p>
          <a:r>
            <a:rPr lang="ru-RU" sz="1200" b="1" dirty="0" smtClean="0"/>
            <a:t>уровень</a:t>
          </a:r>
          <a:endParaRPr lang="ru-RU" sz="1200" b="1" dirty="0"/>
        </a:p>
      </dgm:t>
    </dgm:pt>
    <dgm:pt modelId="{547044BC-B29A-41C2-9396-2C63C92CED4B}" type="parTrans" cxnId="{DF277F6E-5463-4336-ABDE-6CE9BBB5760E}">
      <dgm:prSet/>
      <dgm:spPr/>
      <dgm:t>
        <a:bodyPr/>
        <a:lstStyle/>
        <a:p>
          <a:endParaRPr lang="ru-RU" b="1"/>
        </a:p>
      </dgm:t>
    </dgm:pt>
    <dgm:pt modelId="{310293B5-AF1E-4EB5-9AC5-576D9AB28450}" type="sibTrans" cxnId="{DF277F6E-5463-4336-ABDE-6CE9BBB5760E}">
      <dgm:prSet/>
      <dgm:spPr/>
      <dgm:t>
        <a:bodyPr/>
        <a:lstStyle/>
        <a:p>
          <a:endParaRPr lang="ru-RU" b="1"/>
        </a:p>
      </dgm:t>
    </dgm:pt>
    <dgm:pt modelId="{CBB2EDB4-08BF-49DB-9282-C363CE23E3D0}">
      <dgm:prSet phldrT="[Текст]" custT="1"/>
      <dgm:spPr>
        <a:solidFill>
          <a:srgbClr val="FFC000">
            <a:alpha val="70000"/>
          </a:srgbClr>
        </a:solidFill>
      </dgm:spPr>
      <dgm:t>
        <a:bodyPr/>
        <a:lstStyle/>
        <a:p>
          <a:r>
            <a:rPr lang="ru-RU" sz="1200" b="1" dirty="0"/>
            <a:t>Региональный уровень</a:t>
          </a:r>
        </a:p>
      </dgm:t>
    </dgm:pt>
    <dgm:pt modelId="{061A8EDF-95EB-4ED1-B54D-E85549B7DDD2}" type="parTrans" cxnId="{AE28E987-068C-4050-9EA0-6987A9368CE5}">
      <dgm:prSet/>
      <dgm:spPr/>
      <dgm:t>
        <a:bodyPr/>
        <a:lstStyle/>
        <a:p>
          <a:endParaRPr lang="ru-RU" b="1"/>
        </a:p>
      </dgm:t>
    </dgm:pt>
    <dgm:pt modelId="{8A73D853-84E8-4FCE-B4F9-A28E61B55BFC}" type="sibTrans" cxnId="{AE28E987-068C-4050-9EA0-6987A9368CE5}">
      <dgm:prSet/>
      <dgm:spPr/>
      <dgm:t>
        <a:bodyPr/>
        <a:lstStyle/>
        <a:p>
          <a:endParaRPr lang="ru-RU" b="1"/>
        </a:p>
      </dgm:t>
    </dgm:pt>
    <dgm:pt modelId="{8380A261-4409-4C6B-8A07-0D64C5422F6D}">
      <dgm:prSet phldrT="[Текст]" custT="1"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r>
            <a:rPr lang="ru-RU" sz="1200" b="1" dirty="0" smtClean="0"/>
            <a:t>Уровень </a:t>
          </a:r>
          <a:r>
            <a:rPr lang="ru-RU" sz="1200" b="1" dirty="0"/>
            <a:t>организации</a:t>
          </a:r>
        </a:p>
      </dgm:t>
    </dgm:pt>
    <dgm:pt modelId="{48549D1C-43AC-47BA-B869-251333E1E3E6}" type="parTrans" cxnId="{E7AC5795-AE57-4629-9DCD-7B603559995E}">
      <dgm:prSet/>
      <dgm:spPr/>
      <dgm:t>
        <a:bodyPr/>
        <a:lstStyle/>
        <a:p>
          <a:endParaRPr lang="ru-RU" b="1"/>
        </a:p>
      </dgm:t>
    </dgm:pt>
    <dgm:pt modelId="{FDF2E5F5-8F13-4FFA-81A9-3BFDEEE2F092}" type="sibTrans" cxnId="{E7AC5795-AE57-4629-9DCD-7B603559995E}">
      <dgm:prSet/>
      <dgm:spPr/>
      <dgm:t>
        <a:bodyPr/>
        <a:lstStyle/>
        <a:p>
          <a:endParaRPr lang="ru-RU" b="1"/>
        </a:p>
      </dgm:t>
    </dgm:pt>
    <dgm:pt modelId="{8C222443-D6D5-437E-8A06-7845FF64044F}" type="pres">
      <dgm:prSet presAssocID="{C055D918-0D48-44D3-9287-CAE1B93EB64A}" presName="Name0" presStyleCnt="0">
        <dgm:presLayoutVars>
          <dgm:dir/>
          <dgm:animLvl val="lvl"/>
          <dgm:resizeHandles val="exact"/>
        </dgm:presLayoutVars>
      </dgm:prSet>
      <dgm:spPr/>
    </dgm:pt>
    <dgm:pt modelId="{8E592AC7-B094-488F-86DE-8B46AA43A5F7}" type="pres">
      <dgm:prSet presAssocID="{F014B99B-BC0F-4D51-AA35-03139CBC5BDF}" presName="Name8" presStyleCnt="0"/>
      <dgm:spPr/>
    </dgm:pt>
    <dgm:pt modelId="{47753778-DDCD-4F66-8671-0963E55AC1AB}" type="pres">
      <dgm:prSet presAssocID="{F014B99B-BC0F-4D51-AA35-03139CBC5BDF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BBE6D-1C8E-4142-827F-B1B32D20364B}" type="pres">
      <dgm:prSet presAssocID="{F014B99B-BC0F-4D51-AA35-03139CBC5B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609C55-E487-4600-AFD0-8994D3888F22}" type="pres">
      <dgm:prSet presAssocID="{CBB2EDB4-08BF-49DB-9282-C363CE23E3D0}" presName="Name8" presStyleCnt="0"/>
      <dgm:spPr/>
    </dgm:pt>
    <dgm:pt modelId="{7099C5AD-A666-455F-9144-31509FAE35FB}" type="pres">
      <dgm:prSet presAssocID="{CBB2EDB4-08BF-49DB-9282-C363CE23E3D0}" presName="level" presStyleLbl="node1" presStyleIdx="1" presStyleCnt="3" custLinFactNeighborX="-179" custLinFactNeighborY="9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4A9E2-4365-4891-A563-4210D9FE6047}" type="pres">
      <dgm:prSet presAssocID="{CBB2EDB4-08BF-49DB-9282-C363CE23E3D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6420A-6794-4210-A8DC-A681DFE94B26}" type="pres">
      <dgm:prSet presAssocID="{8380A261-4409-4C6B-8A07-0D64C5422F6D}" presName="Name8" presStyleCnt="0"/>
      <dgm:spPr/>
    </dgm:pt>
    <dgm:pt modelId="{3405B94A-B110-4EB0-B99D-680A85764021}" type="pres">
      <dgm:prSet presAssocID="{8380A261-4409-4C6B-8A07-0D64C5422F6D}" presName="level" presStyleLbl="node1" presStyleIdx="2" presStyleCnt="3" custLinFactNeighborX="1273" custLinFactNeighborY="-9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89FCB-B92C-4A52-BB06-4A95FA62001B}" type="pres">
      <dgm:prSet presAssocID="{8380A261-4409-4C6B-8A07-0D64C5422F6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838C9D-21F5-4A01-993C-2CC8E696F4DE}" type="presOf" srcId="{CBB2EDB4-08BF-49DB-9282-C363CE23E3D0}" destId="{8064A9E2-4365-4891-A563-4210D9FE6047}" srcOrd="1" destOrd="0" presId="urn:microsoft.com/office/officeart/2005/8/layout/pyramid1"/>
    <dgm:cxn modelId="{2C2EC3E3-1D34-420E-9D77-8C32CE5D60AF}" type="presOf" srcId="{F014B99B-BC0F-4D51-AA35-03139CBC5BDF}" destId="{158BBE6D-1C8E-4142-827F-B1B32D20364B}" srcOrd="1" destOrd="0" presId="urn:microsoft.com/office/officeart/2005/8/layout/pyramid1"/>
    <dgm:cxn modelId="{D5D8328D-48FE-49BA-A07A-F5AB03C1D52A}" type="presOf" srcId="{CBB2EDB4-08BF-49DB-9282-C363CE23E3D0}" destId="{7099C5AD-A666-455F-9144-31509FAE35FB}" srcOrd="0" destOrd="0" presId="urn:microsoft.com/office/officeart/2005/8/layout/pyramid1"/>
    <dgm:cxn modelId="{60A834DB-A7E1-47E8-A431-7FE919EAD5E1}" type="presOf" srcId="{C055D918-0D48-44D3-9287-CAE1B93EB64A}" destId="{8C222443-D6D5-437E-8A06-7845FF64044F}" srcOrd="0" destOrd="0" presId="urn:microsoft.com/office/officeart/2005/8/layout/pyramid1"/>
    <dgm:cxn modelId="{E7AC5795-AE57-4629-9DCD-7B603559995E}" srcId="{C055D918-0D48-44D3-9287-CAE1B93EB64A}" destId="{8380A261-4409-4C6B-8A07-0D64C5422F6D}" srcOrd="2" destOrd="0" parTransId="{48549D1C-43AC-47BA-B869-251333E1E3E6}" sibTransId="{FDF2E5F5-8F13-4FFA-81A9-3BFDEEE2F092}"/>
    <dgm:cxn modelId="{34A1AF39-01FE-49EE-A782-96DE29BB9AA0}" type="presOf" srcId="{F014B99B-BC0F-4D51-AA35-03139CBC5BDF}" destId="{47753778-DDCD-4F66-8671-0963E55AC1AB}" srcOrd="0" destOrd="0" presId="urn:microsoft.com/office/officeart/2005/8/layout/pyramid1"/>
    <dgm:cxn modelId="{AE28E987-068C-4050-9EA0-6987A9368CE5}" srcId="{C055D918-0D48-44D3-9287-CAE1B93EB64A}" destId="{CBB2EDB4-08BF-49DB-9282-C363CE23E3D0}" srcOrd="1" destOrd="0" parTransId="{061A8EDF-95EB-4ED1-B54D-E85549B7DDD2}" sibTransId="{8A73D853-84E8-4FCE-B4F9-A28E61B55BFC}"/>
    <dgm:cxn modelId="{DF277F6E-5463-4336-ABDE-6CE9BBB5760E}" srcId="{C055D918-0D48-44D3-9287-CAE1B93EB64A}" destId="{F014B99B-BC0F-4D51-AA35-03139CBC5BDF}" srcOrd="0" destOrd="0" parTransId="{547044BC-B29A-41C2-9396-2C63C92CED4B}" sibTransId="{310293B5-AF1E-4EB5-9AC5-576D9AB28450}"/>
    <dgm:cxn modelId="{6AEE7930-B4AB-4E71-B6E1-360A5EDD14AC}" type="presOf" srcId="{8380A261-4409-4C6B-8A07-0D64C5422F6D}" destId="{3405B94A-B110-4EB0-B99D-680A85764021}" srcOrd="0" destOrd="0" presId="urn:microsoft.com/office/officeart/2005/8/layout/pyramid1"/>
    <dgm:cxn modelId="{3B6C02FF-77E5-4B3A-8BAD-EA18CD82F323}" type="presOf" srcId="{8380A261-4409-4C6B-8A07-0D64C5422F6D}" destId="{EB789FCB-B92C-4A52-BB06-4A95FA62001B}" srcOrd="1" destOrd="0" presId="urn:microsoft.com/office/officeart/2005/8/layout/pyramid1"/>
    <dgm:cxn modelId="{C8422D09-BCD4-49B1-B52D-92ECFA053B09}" type="presParOf" srcId="{8C222443-D6D5-437E-8A06-7845FF64044F}" destId="{8E592AC7-B094-488F-86DE-8B46AA43A5F7}" srcOrd="0" destOrd="0" presId="urn:microsoft.com/office/officeart/2005/8/layout/pyramid1"/>
    <dgm:cxn modelId="{A3A8B945-ABCF-45A3-B91A-70CC3B311A5B}" type="presParOf" srcId="{8E592AC7-B094-488F-86DE-8B46AA43A5F7}" destId="{47753778-DDCD-4F66-8671-0963E55AC1AB}" srcOrd="0" destOrd="0" presId="urn:microsoft.com/office/officeart/2005/8/layout/pyramid1"/>
    <dgm:cxn modelId="{AAEFF310-462F-4D70-916D-D545F1DA9D61}" type="presParOf" srcId="{8E592AC7-B094-488F-86DE-8B46AA43A5F7}" destId="{158BBE6D-1C8E-4142-827F-B1B32D20364B}" srcOrd="1" destOrd="0" presId="urn:microsoft.com/office/officeart/2005/8/layout/pyramid1"/>
    <dgm:cxn modelId="{49B9C2DC-0459-480A-8D18-957E6DBC06B9}" type="presParOf" srcId="{8C222443-D6D5-437E-8A06-7845FF64044F}" destId="{08609C55-E487-4600-AFD0-8994D3888F22}" srcOrd="1" destOrd="0" presId="urn:microsoft.com/office/officeart/2005/8/layout/pyramid1"/>
    <dgm:cxn modelId="{970B4E62-B5CD-4DD8-84C3-8D516039FF19}" type="presParOf" srcId="{08609C55-E487-4600-AFD0-8994D3888F22}" destId="{7099C5AD-A666-455F-9144-31509FAE35FB}" srcOrd="0" destOrd="0" presId="urn:microsoft.com/office/officeart/2005/8/layout/pyramid1"/>
    <dgm:cxn modelId="{6D5C8516-6E70-4D51-B359-039042B2B888}" type="presParOf" srcId="{08609C55-E487-4600-AFD0-8994D3888F22}" destId="{8064A9E2-4365-4891-A563-4210D9FE6047}" srcOrd="1" destOrd="0" presId="urn:microsoft.com/office/officeart/2005/8/layout/pyramid1"/>
    <dgm:cxn modelId="{9F128697-B23A-4FD8-A0EC-EE37561A9E3A}" type="presParOf" srcId="{8C222443-D6D5-437E-8A06-7845FF64044F}" destId="{4E66420A-6794-4210-A8DC-A681DFE94B26}" srcOrd="2" destOrd="0" presId="urn:microsoft.com/office/officeart/2005/8/layout/pyramid1"/>
    <dgm:cxn modelId="{27B6BD8D-F7E4-4A90-9AFA-C20459F6768A}" type="presParOf" srcId="{4E66420A-6794-4210-A8DC-A681DFE94B26}" destId="{3405B94A-B110-4EB0-B99D-680A85764021}" srcOrd="0" destOrd="0" presId="urn:microsoft.com/office/officeart/2005/8/layout/pyramid1"/>
    <dgm:cxn modelId="{D185D674-A384-4422-8BBE-915C099806AD}" type="presParOf" srcId="{4E66420A-6794-4210-A8DC-A681DFE94B26}" destId="{EB789FCB-B92C-4A52-BB06-4A95FA62001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3778-DDCD-4F66-8671-0963E55AC1AB}">
      <dsp:nvSpPr>
        <dsp:cNvPr id="0" name=""/>
        <dsp:cNvSpPr/>
      </dsp:nvSpPr>
      <dsp:spPr>
        <a:xfrm>
          <a:off x="1870803" y="0"/>
          <a:ext cx="1870804" cy="1415050"/>
        </a:xfrm>
        <a:prstGeom prst="trapezoid">
          <a:avLst>
            <a:gd name="adj" fmla="val 66104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Федеральный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уровень</a:t>
          </a:r>
          <a:endParaRPr lang="ru-RU" sz="1200" b="1" kern="1200" dirty="0"/>
        </a:p>
      </dsp:txBody>
      <dsp:txXfrm>
        <a:off x="1870803" y="0"/>
        <a:ext cx="1870804" cy="1415050"/>
      </dsp:txXfrm>
    </dsp:sp>
    <dsp:sp modelId="{7099C5AD-A666-455F-9144-31509FAE35FB}">
      <dsp:nvSpPr>
        <dsp:cNvPr id="0" name=""/>
        <dsp:cNvSpPr/>
      </dsp:nvSpPr>
      <dsp:spPr>
        <a:xfrm>
          <a:off x="928704" y="1428762"/>
          <a:ext cx="3741608" cy="1415050"/>
        </a:xfrm>
        <a:prstGeom prst="trapezoid">
          <a:avLst>
            <a:gd name="adj" fmla="val 66104"/>
          </a:avLst>
        </a:prstGeom>
        <a:solidFill>
          <a:srgbClr val="FFC000">
            <a:alpha val="7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Региональный уровень</a:t>
          </a:r>
        </a:p>
      </dsp:txBody>
      <dsp:txXfrm>
        <a:off x="1583485" y="1428762"/>
        <a:ext cx="2432045" cy="1415050"/>
      </dsp:txXfrm>
    </dsp:sp>
    <dsp:sp modelId="{3405B94A-B110-4EB0-B99D-680A85764021}">
      <dsp:nvSpPr>
        <dsp:cNvPr id="0" name=""/>
        <dsp:cNvSpPr/>
      </dsp:nvSpPr>
      <dsp:spPr>
        <a:xfrm>
          <a:off x="0" y="2816388"/>
          <a:ext cx="5612412" cy="1415050"/>
        </a:xfrm>
        <a:prstGeom prst="trapezoid">
          <a:avLst>
            <a:gd name="adj" fmla="val 66104"/>
          </a:avLst>
        </a:prstGeom>
        <a:solidFill>
          <a:schemeClr val="accent2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Уровень </a:t>
          </a:r>
          <a:r>
            <a:rPr lang="ru-RU" sz="1200" b="1" kern="1200" dirty="0"/>
            <a:t>организации</a:t>
          </a:r>
        </a:p>
      </dsp:txBody>
      <dsp:txXfrm>
        <a:off x="982172" y="2816388"/>
        <a:ext cx="3648067" cy="1415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29486" y="1511934"/>
            <a:ext cx="6685026" cy="1068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6/26/2022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6/26/2022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6/26/2022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6/26/2022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6/26/2022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23821" y="741121"/>
            <a:ext cx="5896356" cy="11233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3771" y="2101672"/>
            <a:ext cx="8836456" cy="4051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6/26/2022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295400" y="2902458"/>
            <a:ext cx="67818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2400" b="1" spc="-5" dirty="0" smtClean="0">
                <a:solidFill>
                  <a:srgbClr val="000099"/>
                </a:solidFill>
                <a:latin typeface="Times New Roman"/>
                <a:cs typeface="Times New Roman"/>
              </a:rPr>
              <a:t>Презентация проекта</a:t>
            </a:r>
          </a:p>
          <a:p>
            <a:pPr algn="ctr"/>
            <a:r>
              <a:rPr lang="ru-RU" sz="2400" dirty="0"/>
              <a:t>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работы костюмерной  </a:t>
            </a:r>
            <a:endParaRPr lang="ru-RU" sz="24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подготовке к праздникам и развлечениям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МБДОУ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49 «Ручеёк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08785" y="790447"/>
            <a:ext cx="5974080" cy="851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1850" dirty="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000099"/>
                </a:solidFill>
                <a:latin typeface="Times New Roman"/>
                <a:cs typeface="Times New Roman"/>
              </a:rPr>
              <a:t>Муниципальное </a:t>
            </a:r>
            <a:r>
              <a:rPr sz="1800" b="1" spc="-25" dirty="0">
                <a:solidFill>
                  <a:srgbClr val="000099"/>
                </a:solidFill>
                <a:latin typeface="Times New Roman"/>
                <a:cs typeface="Times New Roman"/>
              </a:rPr>
              <a:t>бюджетное </a:t>
            </a:r>
            <a:r>
              <a:rPr sz="1800" b="1" spc="-15" dirty="0">
                <a:solidFill>
                  <a:srgbClr val="000099"/>
                </a:solidFill>
                <a:latin typeface="Times New Roman"/>
                <a:cs typeface="Times New Roman"/>
              </a:rPr>
              <a:t>дошкольное образовательное  </a:t>
            </a:r>
            <a:r>
              <a:rPr sz="1800" b="1" spc="-10" dirty="0" err="1">
                <a:solidFill>
                  <a:srgbClr val="000099"/>
                </a:solidFill>
                <a:latin typeface="Times New Roman"/>
                <a:cs typeface="Times New Roman"/>
              </a:rPr>
              <a:t>учреждение</a:t>
            </a:r>
            <a:r>
              <a:rPr sz="1800" b="1" spc="-10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lang="ru-RU" sz="1800" b="1" spc="-10" dirty="0" smtClean="0">
                <a:solidFill>
                  <a:srgbClr val="000099"/>
                </a:solidFill>
                <a:latin typeface="Times New Roman"/>
                <a:cs typeface="Times New Roman"/>
              </a:rPr>
              <a:t> «Д</a:t>
            </a:r>
            <a:r>
              <a:rPr sz="1800" b="1" spc="-5" dirty="0" err="1" smtClean="0">
                <a:solidFill>
                  <a:srgbClr val="000099"/>
                </a:solidFill>
                <a:latin typeface="Times New Roman"/>
                <a:cs typeface="Times New Roman"/>
              </a:rPr>
              <a:t>етский</a:t>
            </a:r>
            <a:r>
              <a:rPr sz="1800" b="1" spc="-5" dirty="0" smtClean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000099"/>
                </a:solidFill>
                <a:latin typeface="Times New Roman"/>
                <a:cs typeface="Times New Roman"/>
              </a:rPr>
              <a:t>сад </a:t>
            </a:r>
            <a:r>
              <a:rPr sz="1800" b="1" dirty="0">
                <a:solidFill>
                  <a:srgbClr val="000099"/>
                </a:solidFill>
                <a:latin typeface="Times New Roman"/>
                <a:cs typeface="Times New Roman"/>
              </a:rPr>
              <a:t>№</a:t>
            </a:r>
            <a:r>
              <a:rPr sz="1800" b="1" spc="120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lang="ru-RU" b="1" spc="5" dirty="0" smtClean="0">
                <a:solidFill>
                  <a:srgbClr val="000099"/>
                </a:solidFill>
                <a:latin typeface="Times New Roman"/>
                <a:cs typeface="Times New Roman"/>
              </a:rPr>
              <a:t>49 «Ручеёк» </a:t>
            </a:r>
            <a:endParaRPr sz="1800" dirty="0">
              <a:solidFill>
                <a:srgbClr val="000099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7340" y="617467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Городец,</a:t>
            </a:r>
          </a:p>
          <a:p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2022  год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114886"/>
            <a:ext cx="48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cap="all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карточка </a:t>
            </a:r>
            <a:r>
              <a:rPr lang="ru-RU" sz="3200" b="1" cap="all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проекта</a:t>
            </a:r>
            <a:r>
              <a:rPr lang="ru-RU" sz="3200" b="1" cap="all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cap="all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ZER\Downloads\Карточка проекта февраль 2022 год_page-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3" y="653495"/>
            <a:ext cx="9106850" cy="606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66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64507233"/>
              </p:ext>
            </p:extLst>
          </p:nvPr>
        </p:nvGraphicFramePr>
        <p:xfrm>
          <a:off x="1112838" y="4562475"/>
          <a:ext cx="7335837" cy="1385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95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962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17622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29" marR="91429" marT="45746" marB="45746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Направление потока операций</a:t>
                      </a:r>
                      <a:endParaRPr kumimoji="0" lang="ru-RU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29" marR="91429" marT="45746" marB="45746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8266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29" marR="91429" marT="45746" marB="457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Потеря/проблема (цифрой указывается порядковый номер проблемы)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46" marB="45746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182" name="Text Box 4"/>
          <p:cNvSpPr txBox="1">
            <a:spLocks noChangeArrowheads="1"/>
          </p:cNvSpPr>
          <p:nvPr/>
        </p:nvSpPr>
        <p:spPr bwMode="auto">
          <a:xfrm>
            <a:off x="965200" y="3954463"/>
            <a:ext cx="77057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en-US" sz="2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УСЛОВНЫЕ ОБОЗНАЧЕНИЯ </a:t>
            </a:r>
            <a:r>
              <a:rPr kumimoji="0" lang="ru-RU" alt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alt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altLang="ru-RU" sz="2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3" name="Text Box 5"/>
          <p:cNvSpPr txBox="1">
            <a:spLocks noChangeArrowheads="1"/>
          </p:cNvSpPr>
          <p:nvPr/>
        </p:nvSpPr>
        <p:spPr bwMode="auto">
          <a:xfrm>
            <a:off x="904875" y="1593850"/>
            <a:ext cx="830421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kumimoji="0" lang="ru-RU" altLang="ru-RU" sz="1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ПРОВЕДЕНИЕ КАРТИРОВАНИЯ 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kumimoji="0" lang="ru-RU" altLang="ru-RU" sz="1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ПРОЦЕССА ДЛЯ ФОРМИРОВАНИЯ ТЕКУЩЕГО СОСТОЯНИЯ</a:t>
            </a:r>
            <a:r>
              <a:rPr kumimoji="0" lang="ru-RU" altLang="ru-RU" sz="1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altLang="ru-RU" sz="1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altLang="ru-RU" sz="1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4" name="Прямоугольник 1"/>
          <p:cNvSpPr>
            <a:spLocks noChangeArrowheads="1"/>
          </p:cNvSpPr>
          <p:nvPr/>
        </p:nvSpPr>
        <p:spPr bwMode="auto">
          <a:xfrm>
            <a:off x="904875" y="2271713"/>
            <a:ext cx="7777163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kumimoji="0" lang="ru-RU" alt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altLang="ru-RU" dirty="0">
                <a:solidFill>
                  <a:srgbClr val="000000"/>
                </a:solidFill>
                <a:latin typeface="Franklin Gothic Demi" pitchFamily="34" charset="0"/>
              </a:rPr>
              <a:t>. </a:t>
            </a:r>
            <a:r>
              <a:rPr kumimoji="0" lang="ru-RU" alt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Составление карты потока текущего состояния</a:t>
            </a:r>
          </a:p>
          <a:p>
            <a:pPr marL="457200" indent="-457200" eaLnBrk="1" hangingPunct="1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kumimoji="0" lang="ru-RU" alt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Сбор фактических данных </a:t>
            </a:r>
          </a:p>
          <a:p>
            <a:pPr marL="457200" indent="-45720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kumimoji="0" lang="ru-RU" alt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Анализ выявленных </a:t>
            </a:r>
            <a:r>
              <a:rPr kumimoji="0" lang="ru-RU" alt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проблем и </a:t>
            </a:r>
            <a:r>
              <a:rPr lang="ru-RU" alt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потерь </a:t>
            </a:r>
            <a:endParaRPr kumimoji="0" lang="ru-RU" alt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kumimoji="0" lang="ru-RU" alt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Оцифровка целей проекта, их корректировка на базе результатов анализа текущего состояния </a:t>
            </a:r>
          </a:p>
        </p:txBody>
      </p:sp>
      <p:sp>
        <p:nvSpPr>
          <p:cNvPr id="12" name="Заголовок 13"/>
          <p:cNvSpPr>
            <a:spLocks noGrp="1"/>
          </p:cNvSpPr>
          <p:nvPr/>
        </p:nvSpPr>
        <p:spPr>
          <a:xfrm>
            <a:off x="1601788" y="5229225"/>
            <a:ext cx="765175" cy="517525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1770063" y="4664075"/>
            <a:ext cx="428625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48200" y="642938"/>
            <a:ext cx="4351337" cy="6477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066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79"/>
          <p:cNvSpPr/>
          <p:nvPr/>
        </p:nvSpPr>
        <p:spPr>
          <a:xfrm>
            <a:off x="287338" y="3476625"/>
            <a:ext cx="504825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5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227763" y="1916113"/>
            <a:ext cx="503237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4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211638" y="1916113"/>
            <a:ext cx="503237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7950" y="1916113"/>
            <a:ext cx="504825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1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051050" y="1916113"/>
            <a:ext cx="503238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2</a:t>
            </a:r>
          </a:p>
        </p:txBody>
      </p:sp>
      <p:sp>
        <p:nvSpPr>
          <p:cNvPr id="15368" name="Заголовок 1"/>
          <p:cNvSpPr>
            <a:spLocks noGrp="1"/>
          </p:cNvSpPr>
          <p:nvPr>
            <p:ph type="title"/>
          </p:nvPr>
        </p:nvSpPr>
        <p:spPr>
          <a:xfrm>
            <a:off x="-17463" y="763588"/>
            <a:ext cx="9144001" cy="838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5000"/>
              </a:lnSpc>
              <a:defRPr/>
            </a:pPr>
            <a:r>
              <a:rPr lang="ru-RU" altLang="ru-RU" sz="1600" dirty="0" smtClean="0">
                <a:latin typeface="Franklin Gothic Medium" pitchFamily="34" charset="0"/>
              </a:rPr>
              <a:t/>
            </a:r>
            <a:br>
              <a:rPr lang="ru-RU" altLang="ru-RU" sz="1600" dirty="0" smtClean="0">
                <a:latin typeface="Franklin Gothic Medium" pitchFamily="34" charset="0"/>
              </a:rPr>
            </a:br>
            <a:endParaRPr lang="ru-RU" altLang="ru-RU" sz="1600" dirty="0" smtClean="0">
              <a:solidFill>
                <a:srgbClr val="006600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913" y="44450"/>
            <a:ext cx="9024937" cy="1081088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 eaLnBrk="1" hangingPunct="1">
              <a:defRPr/>
            </a:pPr>
            <a:endParaRPr lang="ru-RU" sz="3000" b="1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979613" y="2781300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>
            <a:stCxn id="10" idx="1"/>
            <a:endCxn id="10" idx="3"/>
          </p:cNvCxnSpPr>
          <p:nvPr/>
        </p:nvCxnSpPr>
        <p:spPr>
          <a:xfrm>
            <a:off x="384175" y="5173663"/>
            <a:ext cx="646113" cy="109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трелка вправо 22"/>
          <p:cNvSpPr/>
          <p:nvPr/>
        </p:nvSpPr>
        <p:spPr>
          <a:xfrm>
            <a:off x="4067175" y="2781300"/>
            <a:ext cx="287338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6262687" y="2781300"/>
            <a:ext cx="287338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8243888" y="2781300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19" name="TextBox 48"/>
          <p:cNvSpPr txBox="1">
            <a:spLocks noChangeArrowheads="1"/>
          </p:cNvSpPr>
          <p:nvPr/>
        </p:nvSpPr>
        <p:spPr bwMode="auto">
          <a:xfrm>
            <a:off x="933610" y="6582568"/>
            <a:ext cx="60767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C00000"/>
                </a:solidFill>
              </a:rPr>
              <a:t>ВПП (время протекания процесса)  – </a:t>
            </a:r>
            <a:r>
              <a:rPr lang="ru-RU" altLang="ru-RU" sz="1200" b="1" dirty="0" smtClean="0">
                <a:solidFill>
                  <a:srgbClr val="C00000"/>
                </a:solidFill>
              </a:rPr>
              <a:t> 19 </a:t>
            </a:r>
            <a:r>
              <a:rPr lang="ru-RU" altLang="ru-RU" sz="1200" b="1" dirty="0">
                <a:solidFill>
                  <a:srgbClr val="C00000"/>
                </a:solidFill>
              </a:rPr>
              <a:t>мин.</a:t>
            </a:r>
          </a:p>
        </p:txBody>
      </p:sp>
      <p:sp>
        <p:nvSpPr>
          <p:cNvPr id="21521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3938" y="6500813"/>
            <a:ext cx="347662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020AF03C-D605-4713-91E9-F155D4754F7A}" type="slidenum">
              <a:rPr lang="ru-RU" altLang="ru-RU" sz="1200" b="1">
                <a:solidFill>
                  <a:srgbClr val="215968"/>
                </a:solidFill>
              </a:rPr>
              <a:pPr algn="ctr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 b="1">
              <a:solidFill>
                <a:srgbClr val="215968"/>
              </a:solidFill>
            </a:endParaRPr>
          </a:p>
        </p:txBody>
      </p:sp>
      <p:sp>
        <p:nvSpPr>
          <p:cNvPr id="11" name="Пятно 1 60"/>
          <p:cNvSpPr/>
          <p:nvPr/>
        </p:nvSpPr>
        <p:spPr>
          <a:xfrm>
            <a:off x="390525" y="5373688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2" name="Пятно 1 60"/>
          <p:cNvSpPr/>
          <p:nvPr/>
        </p:nvSpPr>
        <p:spPr>
          <a:xfrm>
            <a:off x="384175" y="5773738"/>
            <a:ext cx="646112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3" name="Пятно 1 60"/>
          <p:cNvSpPr/>
          <p:nvPr/>
        </p:nvSpPr>
        <p:spPr>
          <a:xfrm>
            <a:off x="413069" y="6105998"/>
            <a:ext cx="646112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  <p:graphicFrame>
        <p:nvGraphicFramePr>
          <p:cNvPr id="64" name="Таблица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913727"/>
              </p:ext>
            </p:extLst>
          </p:nvPr>
        </p:nvGraphicFramePr>
        <p:xfrm>
          <a:off x="227856" y="2276872"/>
          <a:ext cx="1751856" cy="10515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18341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b="1" dirty="0" smtClean="0">
                          <a:solidFill>
                            <a:schemeClr val="lt1"/>
                          </a:solidFill>
                          <a:cs typeface="+mn-cs"/>
                        </a:rPr>
                        <a:t>Педагог ДОУ 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25220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1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 педагога  к праздникам и развлечениям в соответствии с планом работы</a:t>
                      </a:r>
                    </a:p>
                  </a:txBody>
                  <a:tcPr/>
                </a:tc>
              </a:tr>
              <a:tr h="1404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u="sng" dirty="0" smtClean="0"/>
                        <a:t>1 </a:t>
                      </a:r>
                      <a:r>
                        <a:rPr lang="ru-RU" sz="900" dirty="0" smtClean="0"/>
                        <a:t>мин.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8" name="Стрелка вправо 77"/>
          <p:cNvSpPr/>
          <p:nvPr/>
        </p:nvSpPr>
        <p:spPr>
          <a:xfrm>
            <a:off x="2122488" y="4221163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>
            <a:off x="34925" y="4221163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208376"/>
              </p:ext>
            </p:extLst>
          </p:nvPr>
        </p:nvGraphicFramePr>
        <p:xfrm>
          <a:off x="1059181" y="5026025"/>
          <a:ext cx="7932419" cy="18624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7932419"/>
              </a:tblGrid>
              <a:tr h="307975"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Излишние движения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(передвижения педагогов до методического кабинета и обратно)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4" marR="91434" marT="45715" marB="45715"/>
                </a:tc>
              </a:tr>
              <a:tr h="273638"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организованной системы хранения костюмов и атрибутов  в методическом кабинете  ДОУ (нерациональное хранение в коробках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4" marR="91434" marT="45715" marB="45715"/>
                </a:tc>
              </a:tr>
              <a:tr h="381010"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Недостаток помещения методического кабинета для воплощения в образ педагогов, не оборудовано место для гримирования.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4" marR="91434" marT="45715" marB="45715"/>
                </a:tc>
              </a:tr>
              <a:tr h="370358">
                <a:tc>
                  <a:txBody>
                    <a:bodyPr/>
                    <a:lstStyle/>
                    <a:p>
                      <a:pPr lvl="0"/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Материал не разобран по тематике, отсутствие навигации по расположению костюмов. Длительное время подготовки к праздникам и развлечениям.</a:t>
                      </a:r>
                    </a:p>
                    <a:p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15" marB="45715"/>
                </a:tc>
              </a:tr>
            </a:tbl>
          </a:graphicData>
        </a:graphic>
      </p:graphicFrame>
      <p:sp>
        <p:nvSpPr>
          <p:cNvPr id="101" name="Пятно 1 60"/>
          <p:cNvSpPr/>
          <p:nvPr/>
        </p:nvSpPr>
        <p:spPr>
          <a:xfrm>
            <a:off x="2831306" y="1816101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54" name="Пятно 1 60"/>
          <p:cNvSpPr/>
          <p:nvPr/>
        </p:nvSpPr>
        <p:spPr>
          <a:xfrm>
            <a:off x="4847447" y="1778000"/>
            <a:ext cx="646112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0" y="2276872"/>
            <a:ext cx="251520" cy="12241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ВХОД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2427500" y="3586184"/>
            <a:ext cx="288032" cy="14068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ВЫХОД</a:t>
            </a:r>
          </a:p>
        </p:txBody>
      </p:sp>
      <p:sp>
        <p:nvSpPr>
          <p:cNvPr id="21548" name="Прямоугольник 54"/>
          <p:cNvSpPr>
            <a:spLocks noChangeArrowheads="1"/>
          </p:cNvSpPr>
          <p:nvPr/>
        </p:nvSpPr>
        <p:spPr bwMode="auto">
          <a:xfrm>
            <a:off x="4741863" y="5394325"/>
            <a:ext cx="345757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latin typeface="Arial" panose="020B0604020202020204" pitchFamily="34" charset="0"/>
            </a:endParaRPr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583800"/>
              </p:ext>
            </p:extLst>
          </p:nvPr>
        </p:nvGraphicFramePr>
        <p:xfrm>
          <a:off x="2267744" y="2276872"/>
          <a:ext cx="1751856" cy="10515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18341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2522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Передвижение педагога в методический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кабинет за костюмами и атрибутами  </a:t>
                      </a:r>
                      <a:endParaRPr lang="ru-RU" sz="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04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baseline="0" dirty="0" smtClean="0"/>
                        <a:t>1,5 мин </a:t>
                      </a:r>
                      <a:r>
                        <a:rPr lang="ru-RU" sz="900" dirty="0" smtClean="0"/>
                        <a:t>.-2 мин.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53518"/>
              </p:ext>
            </p:extLst>
          </p:nvPr>
        </p:nvGraphicFramePr>
        <p:xfrm>
          <a:off x="4354513" y="2276872"/>
          <a:ext cx="1991255" cy="113688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991255"/>
              </a:tblGrid>
              <a:tr h="20865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54252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1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Поиск необходимых костюмов и атрибутов для образа педагога</a:t>
                      </a:r>
                    </a:p>
                  </a:txBody>
                  <a:tcPr/>
                </a:tc>
              </a:tr>
              <a:tr h="3338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dirty="0" smtClean="0"/>
                        <a:t>13 мин. – </a:t>
                      </a:r>
                      <a:r>
                        <a:rPr lang="ru-RU" sz="900" baseline="0" dirty="0" smtClean="0"/>
                        <a:t> 15 </a:t>
                      </a:r>
                      <a:r>
                        <a:rPr lang="ru-RU" sz="900" dirty="0" smtClean="0"/>
                        <a:t>мин.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9" name="Таблица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949275"/>
              </p:ext>
            </p:extLst>
          </p:nvPr>
        </p:nvGraphicFramePr>
        <p:xfrm>
          <a:off x="6516216" y="2276872"/>
          <a:ext cx="1751856" cy="1097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18341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b="1" dirty="0" smtClean="0">
                          <a:solidFill>
                            <a:schemeClr val="lt1"/>
                          </a:solidFill>
                          <a:cs typeface="+mn-cs"/>
                        </a:rPr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25220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1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Возвращение костюмов и атрибутов обратно в методический кабинет.</a:t>
                      </a:r>
                      <a:endParaRPr kumimoji="1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04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dirty="0" smtClean="0"/>
                        <a:t>1,5 мин. -2</a:t>
                      </a:r>
                      <a:r>
                        <a:rPr lang="ru-RU" sz="900" baseline="0" dirty="0" smtClean="0"/>
                        <a:t> </a:t>
                      </a:r>
                      <a:r>
                        <a:rPr lang="ru-RU" sz="900" dirty="0" smtClean="0"/>
                        <a:t>мин.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5" name="Таблица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936717"/>
              </p:ext>
            </p:extLst>
          </p:nvPr>
        </p:nvGraphicFramePr>
        <p:xfrm>
          <a:off x="323528" y="3861048"/>
          <a:ext cx="1751856" cy="116810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21125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436586">
                <a:tc>
                  <a:txBody>
                    <a:bodyPr/>
                    <a:lstStyle/>
                    <a:p>
                      <a:pPr algn="ctr" eaLnBrk="1">
                        <a:lnSpc>
                          <a:spcPts val="1000"/>
                        </a:lnSpc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defRPr/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Отсутствие системы навигации по расположению костюмов.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475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baseline="0" dirty="0" smtClean="0"/>
                        <a:t>1 </a:t>
                      </a:r>
                      <a:r>
                        <a:rPr lang="ru-RU" sz="900" dirty="0" smtClean="0"/>
                        <a:t>мин. – 2</a:t>
                      </a:r>
                      <a:r>
                        <a:rPr lang="ru-RU" sz="900" baseline="0" dirty="0" smtClean="0"/>
                        <a:t> </a:t>
                      </a:r>
                      <a:r>
                        <a:rPr lang="ru-RU" sz="900" dirty="0" smtClean="0"/>
                        <a:t>мин.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7" name="TextBox 96"/>
          <p:cNvSpPr txBox="1"/>
          <p:nvPr/>
        </p:nvSpPr>
        <p:spPr>
          <a:xfrm>
            <a:off x="-25400" y="1541463"/>
            <a:ext cx="91440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+mj-lt"/>
                <a:cs typeface="Arial" charset="0"/>
              </a:rPr>
              <a:t>Линейный способ картирования</a:t>
            </a:r>
          </a:p>
        </p:txBody>
      </p:sp>
      <p:sp>
        <p:nvSpPr>
          <p:cNvPr id="50" name="Заголовок 1"/>
          <p:cNvSpPr txBox="1">
            <a:spLocks/>
          </p:cNvSpPr>
          <p:nvPr/>
        </p:nvSpPr>
        <p:spPr>
          <a:xfrm>
            <a:off x="5442162" y="151349"/>
            <a:ext cx="3690938" cy="11079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FF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altLang="ru-RU" sz="16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Карта текущего состояния процесса</a:t>
            </a:r>
            <a:br>
              <a:rPr lang="ru-RU" altLang="ru-RU" sz="16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работы костюмерной  при подготовке к праздникам и развлечениям </a:t>
            </a:r>
            <a:r>
              <a:rPr lang="ru-RU" sz="14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МБДОУ </a:t>
            </a:r>
            <a:r>
              <a:rPr lang="ru-RU" sz="1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49 «</a:t>
            </a:r>
            <a:r>
              <a:rPr lang="ru-RU" sz="14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Ручеёк»»</a:t>
            </a:r>
            <a:endParaRPr lang="ru-RU" sz="1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ятно 1 60"/>
          <p:cNvSpPr/>
          <p:nvPr/>
        </p:nvSpPr>
        <p:spPr>
          <a:xfrm>
            <a:off x="5523792" y="1800622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55" name="Пятно 1 60"/>
          <p:cNvSpPr/>
          <p:nvPr/>
        </p:nvSpPr>
        <p:spPr>
          <a:xfrm>
            <a:off x="1030287" y="3359150"/>
            <a:ext cx="646112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42" name="Пятно 1 60"/>
          <p:cNvSpPr/>
          <p:nvPr/>
        </p:nvSpPr>
        <p:spPr>
          <a:xfrm>
            <a:off x="6964575" y="1771650"/>
            <a:ext cx="646112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 smtClean="0">
                <a:solidFill>
                  <a:schemeClr val="bg1"/>
                </a:solidFill>
                <a:cs typeface="Arial" pitchFamily="34" charset="0"/>
              </a:rPr>
              <a:t>1, 4</a:t>
            </a:r>
            <a:endParaRPr lang="ru-RU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Пятно 1 60"/>
          <p:cNvSpPr/>
          <p:nvPr/>
        </p:nvSpPr>
        <p:spPr>
          <a:xfrm>
            <a:off x="384175" y="4973638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675507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398889" y="1905000"/>
            <a:ext cx="2971800" cy="369332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Пирамида проблем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950" y="4048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endParaRPr lang="ru-RU" sz="3000" b="1" dirty="0" smtClean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928662" y="2214554"/>
          <a:ext cx="5612412" cy="4245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4357688" y="2786063"/>
            <a:ext cx="3094037" cy="714375"/>
          </a:xfrm>
          <a:prstGeom prst="round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Проблемы, решение которых требуется на федеральном уровне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7900" y="4010025"/>
            <a:ext cx="3094038" cy="714375"/>
          </a:xfrm>
          <a:prstGeom prst="round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Проблемы, решение которых требуется на региональном уровне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92725" y="5373688"/>
            <a:ext cx="3094038" cy="714375"/>
          </a:xfrm>
          <a:prstGeom prst="round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Проблемы, решение которых требуется на локальном уровне </a:t>
            </a:r>
          </a:p>
        </p:txBody>
      </p:sp>
      <p:sp>
        <p:nvSpPr>
          <p:cNvPr id="9" name="Пятно 1 60"/>
          <p:cNvSpPr/>
          <p:nvPr/>
        </p:nvSpPr>
        <p:spPr>
          <a:xfrm>
            <a:off x="4434828" y="5121275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13" name="Пятно 1 60"/>
          <p:cNvSpPr/>
          <p:nvPr/>
        </p:nvSpPr>
        <p:spPr>
          <a:xfrm>
            <a:off x="3711575" y="5872748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4" name="Пятно 1 60"/>
          <p:cNvSpPr/>
          <p:nvPr/>
        </p:nvSpPr>
        <p:spPr>
          <a:xfrm>
            <a:off x="1600200" y="5794986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15" name="Пятно 1 60"/>
          <p:cNvSpPr/>
          <p:nvPr/>
        </p:nvSpPr>
        <p:spPr>
          <a:xfrm>
            <a:off x="2685256" y="5105400"/>
            <a:ext cx="646113" cy="504825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1033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13166173"/>
              </p:ext>
            </p:extLst>
          </p:nvPr>
        </p:nvGraphicFramePr>
        <p:xfrm>
          <a:off x="142875" y="1497392"/>
          <a:ext cx="8461376" cy="5361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812">
                  <a:extLst>
                    <a:ext uri="{9D8B030D-6E8A-4147-A177-3AD203B41FA5}">
                      <a16:colId xmlns:a16="http://schemas.microsoft.com/office/drawing/2014/main" xmlns="" val="2427098444"/>
                    </a:ext>
                  </a:extLst>
                </a:gridCol>
                <a:gridCol w="31493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435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66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3197"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Franklin Gothic Medium" panose="020B0603020102020204" pitchFamily="34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Medium" panose="020B0603020102020204" pitchFamily="34" charset="0"/>
                        </a:rPr>
                        <a:t>Проблема </a:t>
                      </a:r>
                      <a:endParaRPr lang="ru-RU" sz="1400" b="1" dirty="0">
                        <a:latin typeface="Franklin Gothic Medium" panose="020B0603020102020204" pitchFamily="34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Medium" panose="020B0603020102020204" pitchFamily="34" charset="0"/>
                        </a:rPr>
                        <a:t>Способ решения </a:t>
                      </a:r>
                      <a:endParaRPr lang="ru-RU" sz="1400" b="1" dirty="0">
                        <a:latin typeface="Franklin Gothic Medium" panose="020B0603020102020204" pitchFamily="34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Medium" panose="020B0603020102020204" pitchFamily="34" charset="0"/>
                        </a:rPr>
                        <a:t>Экономия</a:t>
                      </a:r>
                      <a:r>
                        <a:rPr lang="ru-RU" sz="1400" b="1" baseline="0" dirty="0" smtClean="0">
                          <a:latin typeface="Franklin Gothic Medium" panose="020B0603020102020204" pitchFamily="34" charset="0"/>
                        </a:rPr>
                        <a:t> времени</a:t>
                      </a:r>
                      <a:endParaRPr lang="ru-RU" sz="1400" b="1" dirty="0">
                        <a:latin typeface="Franklin Gothic Medium" panose="020B0603020102020204" pitchFamily="34" charset="0"/>
                      </a:endParaRPr>
                    </a:p>
                  </a:txBody>
                  <a:tcPr marL="91428" marR="91428" marT="45745" marB="4574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24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ranklin Gothic Medium" panose="020B06030201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Излишние движения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(передвижения педагогов до методического кабинета и обратно)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Подбор и ремонт помещения в ДОУ для работы костюмерной.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baseline="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мин</a:t>
                      </a:r>
                      <a:endParaRPr lang="ru-RU" sz="1400" b="0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8" marR="91428" marT="45745" marB="4574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2439">
                <a:tc>
                  <a:txBody>
                    <a:bodyPr/>
                    <a:lstStyle/>
                    <a:p>
                      <a:endParaRPr lang="ru-RU" sz="1000" b="1" dirty="0">
                        <a:latin typeface="Franklin Gothic Medium" panose="020B0603020102020204" pitchFamily="34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Подбор</a:t>
                      </a:r>
                      <a:r>
                        <a:rPr lang="ru-RU" sz="1200" b="1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костюмов. </a:t>
                      </a:r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организованной системы хранения костюмов и атрибутов  в методическом кабинете  ДОУ (нерациональное хранение в коробках), нет маркировки костюмов.</a:t>
                      </a:r>
                    </a:p>
                    <a:p>
                      <a:pPr lvl="0"/>
                      <a:endParaRPr lang="ru-RU" sz="1200" b="1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/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Недостаток помещения методического кабинета для воплощения в образ педагогов, не оборудовано место для гримирования.</a:t>
                      </a: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Назначение приказом заведующего ответственного за поиск и выдачу костюмов. 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организованной системы хранения костюмов и атрибутов в новом помещении костюмерной. Цветовая сортировка костюмов к праздникам и развлечениям по временам года. Организация места для гримирования персонажей. 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мин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28" marR="91428" marT="45745" marB="4574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401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 smtClean="0">
                        <a:solidFill>
                          <a:schemeClr val="dk1"/>
                        </a:solidFill>
                        <a:latin typeface="Franklin Gothic Medium" panose="020B0603020102020204" pitchFamily="34" charset="0"/>
                        <a:ea typeface="+mn-ea"/>
                        <a:cs typeface="+mn-cs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Возврат костюмов. Материал не разобран по тематике, отсутствие навигации по расположению костюмов.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Внедрение графика работы костюмерной.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единого каталога костюмов и атрибутов для праздников и развлечений. Создание журнала движения костюмов и атрибутов.</a:t>
                      </a:r>
                      <a:endParaRPr lang="ru-RU" sz="12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8" marR="91428" marT="45745" marB="4574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мин</a:t>
                      </a:r>
                    </a:p>
                    <a:p>
                      <a:pPr algn="ctr"/>
                      <a:endParaRPr lang="ru-RU" sz="1400" b="0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8" marR="91428" marT="45745" marB="4574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-1219200" y="77703"/>
            <a:ext cx="8686800" cy="785812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3000" b="1" dirty="0" smtClean="0">
                <a:solidFill>
                  <a:schemeClr val="tx1"/>
                </a:solidFill>
                <a:latin typeface="Franklin Gothic Medium" pitchFamily="34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Franklin Gothic Medium" pitchFamily="34" charset="0"/>
              </a:rPr>
            </a:br>
            <a:endParaRPr lang="ru-RU" sz="3000" b="1" dirty="0" smtClean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10276" name="Прямоугольник 5"/>
          <p:cNvSpPr>
            <a:spLocks noChangeArrowheads="1"/>
          </p:cNvSpPr>
          <p:nvPr/>
        </p:nvSpPr>
        <p:spPr bwMode="auto">
          <a:xfrm>
            <a:off x="3950677" y="152400"/>
            <a:ext cx="17240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Анализ проблем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7950" y="4048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endParaRPr lang="ru-RU" sz="3000" b="1" dirty="0" smtClean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8" name="Пятно 1 60"/>
          <p:cNvSpPr/>
          <p:nvPr/>
        </p:nvSpPr>
        <p:spPr>
          <a:xfrm>
            <a:off x="342106" y="2438400"/>
            <a:ext cx="541338" cy="4318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10" name="Пятно 1 60"/>
          <p:cNvSpPr/>
          <p:nvPr/>
        </p:nvSpPr>
        <p:spPr>
          <a:xfrm>
            <a:off x="342106" y="3073400"/>
            <a:ext cx="541338" cy="4318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1" name="Пятно 1 60"/>
          <p:cNvSpPr/>
          <p:nvPr/>
        </p:nvSpPr>
        <p:spPr>
          <a:xfrm>
            <a:off x="351676" y="4267200"/>
            <a:ext cx="539750" cy="4318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2" name="Пятно 1 60"/>
          <p:cNvSpPr/>
          <p:nvPr/>
        </p:nvSpPr>
        <p:spPr>
          <a:xfrm>
            <a:off x="344434" y="5149172"/>
            <a:ext cx="539750" cy="4318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800" b="1" dirty="0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360309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79"/>
          <p:cNvSpPr/>
          <p:nvPr/>
        </p:nvSpPr>
        <p:spPr>
          <a:xfrm>
            <a:off x="323850" y="3712842"/>
            <a:ext cx="504825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5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227763" y="1916113"/>
            <a:ext cx="503237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4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211638" y="1916113"/>
            <a:ext cx="503237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7950" y="1916113"/>
            <a:ext cx="504825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1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051050" y="1916113"/>
            <a:ext cx="503238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ШАГ 2</a:t>
            </a:r>
          </a:p>
        </p:txBody>
      </p:sp>
      <p:sp>
        <p:nvSpPr>
          <p:cNvPr id="15368" name="Заголовок 1"/>
          <p:cNvSpPr>
            <a:spLocks noGrp="1"/>
          </p:cNvSpPr>
          <p:nvPr>
            <p:ph type="title"/>
          </p:nvPr>
        </p:nvSpPr>
        <p:spPr>
          <a:xfrm>
            <a:off x="-17463" y="763588"/>
            <a:ext cx="9144001" cy="838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5000"/>
              </a:lnSpc>
              <a:defRPr/>
            </a:pPr>
            <a:r>
              <a:rPr lang="ru-RU" altLang="ru-RU" sz="1600" dirty="0" smtClean="0">
                <a:latin typeface="Franklin Gothic Medium" pitchFamily="34" charset="0"/>
              </a:rPr>
              <a:t/>
            </a:r>
            <a:br>
              <a:rPr lang="ru-RU" altLang="ru-RU" sz="1600" dirty="0" smtClean="0">
                <a:latin typeface="Franklin Gothic Medium" pitchFamily="34" charset="0"/>
              </a:rPr>
            </a:br>
            <a:endParaRPr lang="ru-RU" altLang="ru-RU" sz="1600" dirty="0" smtClean="0">
              <a:solidFill>
                <a:srgbClr val="006600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913" y="44450"/>
            <a:ext cx="9024937" cy="1081088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 eaLnBrk="1" hangingPunct="1">
              <a:defRPr/>
            </a:pPr>
            <a:endParaRPr lang="ru-RU" sz="3000" b="1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979613" y="2781300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4067175" y="2781300"/>
            <a:ext cx="287338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6262687" y="2781300"/>
            <a:ext cx="287338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8243888" y="2781300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19" name="TextBox 48"/>
          <p:cNvSpPr txBox="1">
            <a:spLocks noChangeArrowheads="1"/>
          </p:cNvSpPr>
          <p:nvPr/>
        </p:nvSpPr>
        <p:spPr bwMode="auto">
          <a:xfrm>
            <a:off x="933610" y="6582568"/>
            <a:ext cx="60767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ВПП (время протекания процесса)  – 8</a:t>
            </a:r>
            <a:r>
              <a:rPr lang="ru-RU" altLang="ru-RU" sz="12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мин.</a:t>
            </a:r>
            <a:endParaRPr lang="ru-RU" altLang="ru-RU" sz="1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1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3938" y="6500813"/>
            <a:ext cx="347662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020AF03C-D605-4713-91E9-F155D4754F7A}" type="slidenum">
              <a:rPr lang="ru-RU" altLang="ru-RU" sz="1200" b="1">
                <a:solidFill>
                  <a:srgbClr val="215968"/>
                </a:solidFill>
              </a:rPr>
              <a:pPr algn="ctr"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200" b="1">
              <a:solidFill>
                <a:srgbClr val="215968"/>
              </a:solidFill>
            </a:endParaRPr>
          </a:p>
        </p:txBody>
      </p:sp>
      <p:graphicFrame>
        <p:nvGraphicFramePr>
          <p:cNvPr id="64" name="Таблица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759979"/>
              </p:ext>
            </p:extLst>
          </p:nvPr>
        </p:nvGraphicFramePr>
        <p:xfrm>
          <a:off x="227856" y="2276873"/>
          <a:ext cx="1751856" cy="126727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20954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6160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1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музыкальным руководителем списка костюмов  к праздникам и развлечениям. </a:t>
                      </a:r>
                    </a:p>
                  </a:txBody>
                  <a:tcPr/>
                </a:tc>
              </a:tr>
              <a:tr h="39859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baseline="0" dirty="0" smtClean="0"/>
                        <a:t>1 мин.</a:t>
                      </a:r>
                      <a:endParaRPr lang="ru-RU" sz="9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9" name="Стрелка вправо 78"/>
          <p:cNvSpPr/>
          <p:nvPr/>
        </p:nvSpPr>
        <p:spPr>
          <a:xfrm>
            <a:off x="34925" y="4221163"/>
            <a:ext cx="288925" cy="215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0" y="2276872"/>
            <a:ext cx="251520" cy="12241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ВХОД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2090538" y="3809894"/>
            <a:ext cx="288032" cy="125433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ВЫХОД</a:t>
            </a:r>
          </a:p>
        </p:txBody>
      </p:sp>
      <p:sp>
        <p:nvSpPr>
          <p:cNvPr id="21548" name="Прямоугольник 54"/>
          <p:cNvSpPr>
            <a:spLocks noChangeArrowheads="1"/>
          </p:cNvSpPr>
          <p:nvPr/>
        </p:nvSpPr>
        <p:spPr bwMode="auto">
          <a:xfrm>
            <a:off x="4741863" y="5394325"/>
            <a:ext cx="345757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latin typeface="Arial" panose="020B0604020202020204" pitchFamily="34" charset="0"/>
            </a:endParaRPr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290188"/>
              </p:ext>
            </p:extLst>
          </p:nvPr>
        </p:nvGraphicFramePr>
        <p:xfrm>
          <a:off x="2267744" y="2276872"/>
          <a:ext cx="1751856" cy="12344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18341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Ответственный 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2522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</a:t>
                      </a:r>
                      <a:r>
                        <a:rPr lang="ru-RU" sz="9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ответственным необходимых костюмов и атрибутов, с помощью цветовой маркировки.</a:t>
                      </a:r>
                      <a:endParaRPr lang="ru-RU" sz="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04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baseline="0" dirty="0" smtClean="0"/>
                        <a:t>6 мин.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423520"/>
              </p:ext>
            </p:extLst>
          </p:nvPr>
        </p:nvGraphicFramePr>
        <p:xfrm>
          <a:off x="4354513" y="2276873"/>
          <a:ext cx="1991255" cy="117893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991255"/>
              </a:tblGrid>
              <a:tr h="193908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</a:t>
                      </a:r>
                      <a:r>
                        <a:rPr lang="ru-RU" sz="900" baseline="0" dirty="0" smtClean="0"/>
                        <a:t> </a:t>
                      </a:r>
                      <a:r>
                        <a:rPr lang="ru-RU" sz="900" dirty="0" smtClean="0"/>
                        <a:t>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3139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1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образа персонажей в костюмерной. Гримирование персонажей.</a:t>
                      </a:r>
                    </a:p>
                    <a:p>
                      <a:pPr marL="0" algn="ctr" defTabSz="914400" rtl="0" eaLnBrk="1" latinLnBrk="0" hangingPunct="1">
                        <a:defRPr/>
                      </a:pPr>
                      <a:endParaRPr lang="ru-RU" sz="9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  <a:tr h="31025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9" name="Таблица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690149"/>
              </p:ext>
            </p:extLst>
          </p:nvPr>
        </p:nvGraphicFramePr>
        <p:xfrm>
          <a:off x="6516216" y="2255520"/>
          <a:ext cx="1751856" cy="11734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18341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25220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Возврат костюмов</a:t>
                      </a:r>
                      <a:r>
                        <a:rPr lang="ru-RU" sz="8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костюмерную согласно системе навигации по расположению  костюмов.</a:t>
                      </a:r>
                      <a:endParaRPr kumimoji="1" lang="ru-RU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440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baseline="0" dirty="0" smtClean="0"/>
                        <a:t>1 мин.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5" name="Таблица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16270"/>
              </p:ext>
            </p:extLst>
          </p:nvPr>
        </p:nvGraphicFramePr>
        <p:xfrm>
          <a:off x="323850" y="4013782"/>
          <a:ext cx="1751856" cy="1097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1856"/>
              </a:tblGrid>
              <a:tr h="18341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dirty="0" smtClean="0"/>
                        <a:t>Педагог ДОУ</a:t>
                      </a:r>
                      <a:endParaRPr lang="ru-RU" sz="9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</a:tr>
              <a:tr h="25220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</a:t>
                      </a:r>
                      <a:r>
                        <a:rPr lang="ru-RU" sz="900" b="1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качества</a:t>
                      </a:r>
                      <a:r>
                        <a:rPr lang="ru-RU" sz="900" b="1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подготовки к праздникам и развлечениям.</a:t>
                      </a:r>
                      <a:endParaRPr lang="ru-RU" sz="900" b="1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404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Параметры</a:t>
                      </a:r>
                      <a:r>
                        <a:rPr lang="ru-RU" sz="900" baseline="0" dirty="0" smtClean="0"/>
                        <a:t> шага</a:t>
                      </a:r>
                    </a:p>
                    <a:p>
                      <a:pPr algn="ctr"/>
                      <a:r>
                        <a:rPr lang="ru-RU" sz="900" smtClean="0"/>
                        <a:t>90%. </a:t>
                      </a:r>
                      <a:r>
                        <a:rPr lang="ru-RU" sz="900" dirty="0" smtClean="0"/>
                        <a:t>– 96%</a:t>
                      </a:r>
                      <a:endParaRPr lang="ru-RU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Заголовок 1"/>
          <p:cNvSpPr txBox="1">
            <a:spLocks/>
          </p:cNvSpPr>
          <p:nvPr/>
        </p:nvSpPr>
        <p:spPr>
          <a:xfrm>
            <a:off x="5442162" y="151349"/>
            <a:ext cx="3690938" cy="11079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FF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altLang="ru-RU" sz="16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Карта целевого состояния процесса</a:t>
            </a:r>
            <a:br>
              <a:rPr lang="ru-RU" altLang="ru-RU" sz="16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работы костюмерной  при подготовке к праздникам и развлечениям педагогов МБДОУ «Детский сад № 49 «Ручеёк»»</a:t>
            </a:r>
            <a:endParaRPr lang="ru-RU" sz="1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34925" y="5063010"/>
            <a:ext cx="2318544" cy="1371600"/>
          </a:xfrm>
          <a:prstGeom prst="cloud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800" dirty="0" smtClean="0"/>
          </a:p>
        </p:txBody>
      </p:sp>
      <p:sp>
        <p:nvSpPr>
          <p:cNvPr id="60" name="Облако 59"/>
          <p:cNvSpPr/>
          <p:nvPr/>
        </p:nvSpPr>
        <p:spPr>
          <a:xfrm>
            <a:off x="2353469" y="5181341"/>
            <a:ext cx="2109787" cy="1371600"/>
          </a:xfrm>
          <a:prstGeom prst="cloud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Aft>
                <a:spcPts val="0"/>
              </a:spcAft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384967" y="5323053"/>
            <a:ext cx="19883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</a:t>
            </a:r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навигации (цветовая </a:t>
            </a:r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маркировка </a:t>
            </a:r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костюмов) </a:t>
            </a:r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праздникам  по временам года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Облако 65"/>
          <p:cNvSpPr/>
          <p:nvPr/>
        </p:nvSpPr>
        <p:spPr>
          <a:xfrm>
            <a:off x="4621213" y="5016807"/>
            <a:ext cx="2305233" cy="1509277"/>
          </a:xfrm>
          <a:prstGeom prst="cloud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Облако 68"/>
          <p:cNvSpPr/>
          <p:nvPr/>
        </p:nvSpPr>
        <p:spPr>
          <a:xfrm>
            <a:off x="7010400" y="5119365"/>
            <a:ext cx="2073542" cy="1450663"/>
          </a:xfrm>
          <a:prstGeom prst="cloud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Возвращение костюмов в костюмерную.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Текст 2"/>
          <p:cNvSpPr txBox="1">
            <a:spLocks/>
          </p:cNvSpPr>
          <p:nvPr/>
        </p:nvSpPr>
        <p:spPr>
          <a:xfrm>
            <a:off x="1447800" y="114876"/>
            <a:ext cx="8836456" cy="301621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7488" y="97148"/>
            <a:ext cx="3287712" cy="1594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006" y="197125"/>
            <a:ext cx="3247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Минимизировать временные </a:t>
            </a:r>
            <a:r>
              <a:rPr lang="ru-RU" sz="1600" kern="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потери, связанные </a:t>
            </a:r>
            <a:r>
              <a:rPr lang="ru-RU" sz="1600" kern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kern="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процессом подготовки педагогов к праздникам и развлечениям.</a:t>
            </a:r>
            <a:endParaRPr lang="ru-RU" sz="1600" kern="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6729" y="5363349"/>
            <a:ext cx="1854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Оборудовано место для гримирования персонажей.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387" y="5147906"/>
            <a:ext cx="205516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Исключены лишние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перемещения,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на поиск костюмов.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005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Блок-схема: узел 16"/>
          <p:cNvSpPr/>
          <p:nvPr/>
        </p:nvSpPr>
        <p:spPr>
          <a:xfrm>
            <a:off x="3424670" y="2156799"/>
            <a:ext cx="936625" cy="936625"/>
          </a:xfrm>
          <a:prstGeom prst="flowChartConnector">
            <a:avLst/>
          </a:prstGeom>
          <a:solidFill>
            <a:schemeClr val="bg1"/>
          </a:solidFill>
          <a:ln w="127000" cmpd="tri">
            <a:solidFill>
              <a:srgbClr val="3D8E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black"/>
                </a:solidFill>
              </a:rPr>
              <a:t>19 мин</a:t>
            </a:r>
            <a:endParaRPr lang="ru-RU" sz="1400" b="1" dirty="0">
              <a:solidFill>
                <a:prstClr val="black"/>
              </a:solidFill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2015597" y="2625112"/>
            <a:ext cx="1310006" cy="1"/>
          </a:xfrm>
          <a:prstGeom prst="line">
            <a:avLst/>
          </a:prstGeom>
          <a:ln w="28575" cap="rnd">
            <a:solidFill>
              <a:srgbClr val="3D8EB9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10590" y="1033673"/>
            <a:ext cx="1981557" cy="2109718"/>
          </a:xfrm>
          <a:prstGeom prst="rect">
            <a:avLst/>
          </a:prstGeom>
          <a:solidFill>
            <a:schemeClr val="bg1"/>
          </a:solidFill>
          <a:ln>
            <a:solidFill>
              <a:srgbClr val="3D8EB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работы костюмерной  при подготовке к праздникам и развлечениям педагогов МБДОУ «Детский сад № 49 «Ручеёк»»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3295123" y="-86509"/>
            <a:ext cx="3717925" cy="766192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>
              <a:defRPr/>
            </a:pPr>
            <a:endParaRPr lang="ru-RU" sz="25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Достигнутые </a:t>
            </a:r>
          </a:p>
          <a:p>
            <a:pPr algn="ctr">
              <a:defRPr/>
            </a:pP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</a:p>
          <a:p>
            <a:pPr algn="ctr">
              <a:defRPr/>
            </a:pP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было и стало) </a:t>
            </a:r>
          </a:p>
        </p:txBody>
      </p:sp>
      <p:sp>
        <p:nvSpPr>
          <p:cNvPr id="46" name="Блок-схема: узел 45"/>
          <p:cNvSpPr/>
          <p:nvPr/>
        </p:nvSpPr>
        <p:spPr>
          <a:xfrm>
            <a:off x="8025131" y="1905000"/>
            <a:ext cx="936625" cy="936625"/>
          </a:xfrm>
          <a:prstGeom prst="flowChartConnector">
            <a:avLst/>
          </a:prstGeom>
          <a:solidFill>
            <a:schemeClr val="bg1"/>
          </a:solidFill>
          <a:ln w="127000" cmpd="tri">
            <a:solidFill>
              <a:srgbClr val="3D8E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black"/>
                </a:solidFill>
              </a:rPr>
              <a:t>8 мин</a:t>
            </a:r>
            <a:endParaRPr lang="ru-RU" sz="1400" b="1" dirty="0">
              <a:solidFill>
                <a:prstClr val="black"/>
              </a:solidFill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6714317" y="2438400"/>
            <a:ext cx="1303108" cy="0"/>
          </a:xfrm>
          <a:prstGeom prst="line">
            <a:avLst/>
          </a:prstGeom>
          <a:ln w="28575" cap="rnd">
            <a:solidFill>
              <a:srgbClr val="3D8EB9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4478768" y="1033673"/>
            <a:ext cx="2235549" cy="2024390"/>
          </a:xfrm>
          <a:prstGeom prst="rect">
            <a:avLst/>
          </a:prstGeom>
          <a:solidFill>
            <a:schemeClr val="bg1"/>
          </a:solidFill>
          <a:ln>
            <a:solidFill>
              <a:srgbClr val="3D8EB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/>
          <a:lstStyle/>
          <a:p>
            <a:pPr algn="ctr"/>
            <a:r>
              <a:rPr lang="ru-RU" sz="1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работы костюмерной  при подготовке к праздникам и развлечениям педагогов МБДОУ «Детский сад № 49 «Ручеёк»»</a:t>
            </a:r>
            <a:endParaRPr lang="ru-RU" sz="1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/>
            </a:extLst>
          </p:cNvPr>
          <p:cNvSpPr/>
          <p:nvPr/>
        </p:nvSpPr>
        <p:spPr>
          <a:xfrm>
            <a:off x="38100" y="919474"/>
            <a:ext cx="9144000" cy="570992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1974963" y="991452"/>
            <a:ext cx="13201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37" name="TextBox 52"/>
          <p:cNvSpPr txBox="1">
            <a:spLocks noChangeArrowheads="1"/>
          </p:cNvSpPr>
          <p:nvPr/>
        </p:nvSpPr>
        <p:spPr bwMode="auto">
          <a:xfrm>
            <a:off x="6869430" y="936517"/>
            <a:ext cx="12763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2813888" y="2526036"/>
            <a:ext cx="32147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092147" y="1275071"/>
            <a:ext cx="2022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временных  потерь, вызванных нерациональной организацией работы костюмерной при подготовке к праздникам и развлечениям.</a:t>
            </a: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110590" y="3331659"/>
            <a:ext cx="3478213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Отсутствие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организованной системы хранения костюмов и атрибутов  в методическом кабинете  ДОУ (нерациональное хранение в коробках)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Нерациональная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процесса выдачи костюмов и атрибутов(процесс выдачи, сбора и перемещения атрибутов из методического кабинета  и обратно замкнут на одном человеке)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Недостаток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методического кабинета для воплощения в образ педагогов, не оборудовано место для гримирования.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Материал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разобран по тематике, отсутствие навигации по расположению костюмов.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40910" y="1214988"/>
            <a:ext cx="151257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Оборудована костюмерная, место для гримирования, разработана система навигации по расположению костюмов, создан </a:t>
            </a:r>
          </a:p>
          <a:p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каталог костюмов.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B26FEB0-24F2-4C7A-A3DC-336809F35737}"/>
              </a:ext>
            </a:extLst>
          </p:cNvPr>
          <p:cNvSpPr txBox="1"/>
          <p:nvPr/>
        </p:nvSpPr>
        <p:spPr>
          <a:xfrm>
            <a:off x="4494636" y="3058063"/>
            <a:ext cx="446712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Подбор </a:t>
            </a:r>
            <a:r>
              <a:rPr lang="ru-RU" sz="13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ремонт помещения в ДОУ для работы костюмерной</a:t>
            </a:r>
            <a:r>
              <a:rPr lang="ru-RU" sz="13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3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приказом заведующего ответственного за поиск и выдачу костюмов. </a:t>
            </a:r>
            <a:r>
              <a:rPr lang="ru-RU" sz="13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3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организованной системы хранения костюмов и атрибутов в новом помещении костюмерной. Цветовая сортировка костюмов к праздникам и развлечениям по временам года. </a:t>
            </a:r>
            <a:endParaRPr lang="ru-RU" sz="13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3.Организация </a:t>
            </a:r>
            <a:r>
              <a:rPr lang="ru-RU" sz="13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 для гримирования персонажей. </a:t>
            </a:r>
            <a:endParaRPr lang="ru-RU" sz="13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3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графика работы костюмерной.</a:t>
            </a:r>
          </a:p>
          <a:p>
            <a:r>
              <a:rPr lang="ru-RU" sz="13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единого каталога костюмов и атрибутов для праздников и развлечений. Создание журнала движения костюмов и атрибутов.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16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1379</TotalTime>
  <Words>892</Words>
  <Application>Microsoft Office PowerPoint</Application>
  <PresentationFormat>Экран (4:3)</PresentationFormat>
  <Paragraphs>167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Презентация PowerPoint</vt:lpstr>
      <vt:lpstr>Презентация PowerPoint</vt:lpstr>
      <vt:lpstr>Презентация PowerPoint</vt:lpstr>
      <vt:lpstr> </vt:lpstr>
      <vt:lpstr>Пирамида проблем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Oleg Griban</dc:creator>
  <cp:lastModifiedBy>UZER</cp:lastModifiedBy>
  <cp:revision>125</cp:revision>
  <dcterms:created xsi:type="dcterms:W3CDTF">2020-06-02T13:04:20Z</dcterms:created>
  <dcterms:modified xsi:type="dcterms:W3CDTF">2022-06-26T16:30:19Z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2019-08-20T00:00:00Z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2020-06-02T00:00:00Z</vt:filetime>
  </property>
</Properties>
</file>